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12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5EB32CE-875D-4CF9-92A8-622E6538319C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BADE215-8CC9-459D-ABB7-71BB5CC92D80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Fausto Hernández </a:t>
            </a:r>
            <a:r>
              <a:rPr lang="en-US" dirty="0" err="1" smtClean="0"/>
              <a:t>Trillo</a:t>
            </a:r>
            <a:endParaRPr lang="en-US" dirty="0" smtClean="0"/>
          </a:p>
          <a:p>
            <a:r>
              <a:rPr lang="en-US" dirty="0" smtClean="0"/>
              <a:t>CIDE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r"/>
            <a:r>
              <a:rPr lang="en-US" dirty="0" smtClean="0"/>
              <a:t>10 de </a:t>
            </a:r>
            <a:r>
              <a:rPr lang="en-US" dirty="0" err="1" smtClean="0"/>
              <a:t>Marzo</a:t>
            </a:r>
            <a:r>
              <a:rPr lang="en-US" dirty="0" smtClean="0"/>
              <a:t> 2016,</a:t>
            </a:r>
          </a:p>
          <a:p>
            <a:pPr algn="r"/>
            <a:r>
              <a:rPr lang="en-US" dirty="0" err="1" smtClean="0"/>
              <a:t>Comisión</a:t>
            </a:r>
            <a:r>
              <a:rPr lang="en-US" dirty="0" smtClean="0"/>
              <a:t> Nacional de </a:t>
            </a:r>
            <a:r>
              <a:rPr lang="en-US" dirty="0" err="1" smtClean="0"/>
              <a:t>Salarios</a:t>
            </a:r>
            <a:r>
              <a:rPr lang="en-US" dirty="0" smtClean="0"/>
              <a:t> </a:t>
            </a:r>
            <a:r>
              <a:rPr lang="en-US" dirty="0" err="1" smtClean="0"/>
              <a:t>Mínimos</a:t>
            </a: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Comentarios</a:t>
            </a:r>
            <a:r>
              <a:rPr lang="en-US" dirty="0" smtClean="0"/>
              <a:t>: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Mínimo</a:t>
            </a:r>
            <a:r>
              <a:rPr lang="en-US" dirty="0" smtClean="0"/>
              <a:t> e </a:t>
            </a:r>
            <a:r>
              <a:rPr lang="en-US" dirty="0" err="1" smtClean="0"/>
              <a:t>Inflación</a:t>
            </a:r>
            <a:r>
              <a:rPr lang="en-US" dirty="0" smtClean="0"/>
              <a:t> (Banco de México)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9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 21% de </a:t>
            </a:r>
            <a:r>
              <a:rPr lang="en-US" dirty="0" err="1" smtClean="0"/>
              <a:t>aumento</a:t>
            </a:r>
            <a:r>
              <a:rPr lang="en-US" dirty="0" smtClean="0"/>
              <a:t> para </a:t>
            </a:r>
            <a:r>
              <a:rPr lang="en-US" dirty="0" err="1" smtClean="0"/>
              <a:t>alcanzar</a:t>
            </a:r>
            <a:r>
              <a:rPr lang="en-US" dirty="0" smtClean="0"/>
              <a:t> la canasta </a:t>
            </a:r>
            <a:r>
              <a:rPr lang="en-US" dirty="0" err="1" smtClean="0"/>
              <a:t>mínima</a:t>
            </a:r>
            <a:r>
              <a:rPr lang="en-US" dirty="0" smtClean="0"/>
              <a:t> de </a:t>
            </a:r>
            <a:r>
              <a:rPr lang="en-US" dirty="0" err="1" smtClean="0"/>
              <a:t>bienestar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inflación</a:t>
            </a:r>
            <a:r>
              <a:rPr lang="en-US" dirty="0" smtClean="0"/>
              <a:t> </a:t>
            </a:r>
            <a:r>
              <a:rPr lang="en-US" dirty="0" err="1" smtClean="0"/>
              <a:t>sería</a:t>
            </a:r>
            <a:r>
              <a:rPr lang="en-US" dirty="0" smtClean="0"/>
              <a:t> 3.3 pp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alta.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, con </a:t>
            </a:r>
            <a:r>
              <a:rPr lang="en-US" dirty="0" err="1" smtClean="0"/>
              <a:t>inflación</a:t>
            </a:r>
            <a:r>
              <a:rPr lang="en-US" dirty="0" smtClean="0"/>
              <a:t> de 3%, la </a:t>
            </a:r>
            <a:r>
              <a:rPr lang="en-US" dirty="0" err="1" smtClean="0"/>
              <a:t>inflación</a:t>
            </a:r>
            <a:r>
              <a:rPr lang="en-US" dirty="0" smtClean="0"/>
              <a:t> </a:t>
            </a:r>
            <a:r>
              <a:rPr lang="en-US" dirty="0" err="1" smtClean="0"/>
              <a:t>sería</a:t>
            </a:r>
            <a:r>
              <a:rPr lang="en-US" dirty="0" smtClean="0"/>
              <a:t> de 6.3%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año</a:t>
            </a:r>
            <a:r>
              <a:rPr lang="en-US" dirty="0" smtClean="0"/>
              <a:t> </a:t>
            </a:r>
            <a:r>
              <a:rPr lang="en-US" dirty="0" err="1" smtClean="0"/>
              <a:t>desaparece</a:t>
            </a:r>
            <a:r>
              <a:rPr lang="en-US" dirty="0" smtClean="0"/>
              <a:t>. Y </a:t>
            </a:r>
            <a:r>
              <a:rPr lang="en-US" dirty="0" err="1" smtClean="0"/>
              <a:t>obviamente</a:t>
            </a:r>
            <a:r>
              <a:rPr lang="en-US" dirty="0" smtClean="0"/>
              <a:t> se parte de un </a:t>
            </a:r>
            <a:r>
              <a:rPr lang="en-US" dirty="0" err="1" smtClean="0"/>
              <a:t>nivel</a:t>
            </a:r>
            <a:r>
              <a:rPr lang="en-US" dirty="0" smtClean="0"/>
              <a:t>  de </a:t>
            </a:r>
            <a:r>
              <a:rPr lang="en-US" dirty="0" err="1" smtClean="0"/>
              <a:t>precios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alto a </a:t>
            </a:r>
            <a:r>
              <a:rPr lang="en-US" dirty="0" err="1" smtClean="0"/>
              <a:t>partir</a:t>
            </a:r>
            <a:r>
              <a:rPr lang="en-US" dirty="0" smtClean="0"/>
              <a:t> del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año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6265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Comentarios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Creo</a:t>
            </a:r>
            <a:r>
              <a:rPr lang="en-US" dirty="0" smtClean="0"/>
              <a:t> que son </a:t>
            </a:r>
            <a:r>
              <a:rPr lang="en-US" dirty="0" err="1" smtClean="0"/>
              <a:t>buenas</a:t>
            </a:r>
            <a:r>
              <a:rPr lang="en-US" dirty="0" smtClean="0"/>
              <a:t> </a:t>
            </a:r>
            <a:r>
              <a:rPr lang="en-US" dirty="0" err="1" smtClean="0"/>
              <a:t>noticias</a:t>
            </a:r>
            <a:r>
              <a:rPr lang="en-US" dirty="0" smtClean="0"/>
              <a:t>, </a:t>
            </a:r>
            <a:r>
              <a:rPr lang="en-US" dirty="0" err="1" smtClean="0"/>
              <a:t>pues</a:t>
            </a:r>
            <a:r>
              <a:rPr lang="en-US" dirty="0" smtClean="0"/>
              <a:t> no </a:t>
            </a:r>
            <a:r>
              <a:rPr lang="en-US" dirty="0" err="1" smtClean="0"/>
              <a:t>considero</a:t>
            </a:r>
            <a:r>
              <a:rPr lang="en-US" dirty="0" smtClean="0"/>
              <a:t> que sea un </a:t>
            </a:r>
            <a:r>
              <a:rPr lang="en-US" dirty="0" err="1" smtClean="0"/>
              <a:t>incremento</a:t>
            </a:r>
            <a:r>
              <a:rPr lang="en-US" dirty="0" smtClean="0"/>
              <a:t> tan alto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precios</a:t>
            </a:r>
            <a:r>
              <a:rPr lang="en-US" dirty="0" smtClean="0"/>
              <a:t>. Y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muy</a:t>
            </a:r>
            <a:r>
              <a:rPr lang="en-US" dirty="0" smtClean="0"/>
              <a:t> </a:t>
            </a:r>
            <a:r>
              <a:rPr lang="en-US" dirty="0" err="1" smtClean="0"/>
              <a:t>transitorio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Además</a:t>
            </a:r>
            <a:r>
              <a:rPr lang="en-US" dirty="0" smtClean="0"/>
              <a:t>, se </a:t>
            </a:r>
            <a:r>
              <a:rPr lang="en-US" dirty="0" err="1"/>
              <a:t>asume</a:t>
            </a:r>
            <a:r>
              <a:rPr lang="en-US" dirty="0"/>
              <a:t> que no hay </a:t>
            </a:r>
            <a:r>
              <a:rPr lang="en-US" dirty="0" err="1"/>
              <a:t>reacción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política</a:t>
            </a:r>
            <a:r>
              <a:rPr lang="en-US" dirty="0"/>
              <a:t> </a:t>
            </a:r>
            <a:r>
              <a:rPr lang="en-US" dirty="0" err="1"/>
              <a:t>monetaria</a:t>
            </a:r>
            <a:r>
              <a:rPr lang="en-US" dirty="0"/>
              <a:t> (</a:t>
            </a:r>
            <a:r>
              <a:rPr lang="en-US" dirty="0" err="1"/>
              <a:t>ver</a:t>
            </a:r>
            <a:r>
              <a:rPr lang="en-US" dirty="0"/>
              <a:t> </a:t>
            </a:r>
            <a:r>
              <a:rPr lang="en-US" dirty="0" err="1"/>
              <a:t>discusión</a:t>
            </a:r>
            <a:r>
              <a:rPr lang="en-US" dirty="0"/>
              <a:t> de </a:t>
            </a:r>
            <a:r>
              <a:rPr lang="en-US" dirty="0" err="1"/>
              <a:t>aumento</a:t>
            </a:r>
            <a:r>
              <a:rPr lang="en-US" dirty="0"/>
              <a:t> de IVA</a:t>
            </a:r>
            <a:r>
              <a:rPr lang="en-US" dirty="0" smtClean="0"/>
              <a:t>!)</a:t>
            </a:r>
          </a:p>
          <a:p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gráfica</a:t>
            </a:r>
            <a:r>
              <a:rPr lang="en-US" dirty="0" smtClean="0"/>
              <a:t> de </a:t>
            </a:r>
            <a:r>
              <a:rPr lang="en-US" dirty="0" err="1" smtClean="0"/>
              <a:t>Inflación</a:t>
            </a:r>
            <a:r>
              <a:rPr lang="en-US" dirty="0" smtClean="0"/>
              <a:t> y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además</a:t>
            </a:r>
            <a:r>
              <a:rPr lang="en-US" dirty="0" smtClean="0"/>
              <a:t> </a:t>
            </a:r>
            <a:r>
              <a:rPr lang="en-US" dirty="0" err="1" smtClean="0"/>
              <a:t>establecerse</a:t>
            </a:r>
            <a:r>
              <a:rPr lang="en-US" dirty="0" smtClean="0"/>
              <a:t> el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pobreza</a:t>
            </a:r>
            <a:r>
              <a:rPr lang="en-US" dirty="0" smtClean="0"/>
              <a:t> y </a:t>
            </a:r>
            <a:r>
              <a:rPr lang="en-US" dirty="0" err="1" smtClean="0"/>
              <a:t>desigualdad</a:t>
            </a:r>
            <a:r>
              <a:rPr lang="en-US" dirty="0" smtClean="0"/>
              <a:t> y </a:t>
            </a:r>
            <a:r>
              <a:rPr lang="en-US" dirty="0" err="1" smtClean="0"/>
              <a:t>tal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productividad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Entiendo</a:t>
            </a:r>
            <a:r>
              <a:rPr lang="en-US" dirty="0" smtClean="0"/>
              <a:t> que para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institución</a:t>
            </a:r>
            <a:r>
              <a:rPr lang="en-US" dirty="0" smtClean="0"/>
              <a:t> </a:t>
            </a:r>
            <a:r>
              <a:rPr lang="en-US" dirty="0" err="1" smtClean="0"/>
              <a:t>cuyo</a:t>
            </a:r>
            <a:r>
              <a:rPr lang="en-US" dirty="0" smtClean="0"/>
              <a:t> </a:t>
            </a:r>
            <a:r>
              <a:rPr lang="en-US" dirty="0" err="1" smtClean="0"/>
              <a:t>mandato</a:t>
            </a:r>
            <a:r>
              <a:rPr lang="en-US" dirty="0" smtClean="0"/>
              <a:t> sea el control de la </a:t>
            </a:r>
            <a:r>
              <a:rPr lang="en-US" dirty="0" err="1" smtClean="0"/>
              <a:t>inflación</a:t>
            </a:r>
            <a:r>
              <a:rPr lang="en-US" dirty="0" smtClean="0"/>
              <a:t>, </a:t>
            </a:r>
            <a:r>
              <a:rPr lang="en-US" dirty="0" err="1" smtClean="0"/>
              <a:t>esto</a:t>
            </a:r>
            <a:r>
              <a:rPr lang="en-US" dirty="0" smtClean="0"/>
              <a:t> se </a:t>
            </a:r>
            <a:r>
              <a:rPr lang="en-US" dirty="0" err="1" smtClean="0"/>
              <a:t>ponga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no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el </a:t>
            </a:r>
            <a:r>
              <a:rPr lang="en-US" dirty="0" err="1" smtClean="0"/>
              <a:t>único</a:t>
            </a:r>
            <a:r>
              <a:rPr lang="en-US" dirty="0" smtClean="0"/>
              <a:t> </a:t>
            </a:r>
            <a:r>
              <a:rPr lang="en-US" dirty="0" err="1" smtClean="0"/>
              <a:t>argumento</a:t>
            </a:r>
            <a:r>
              <a:rPr lang="en-US" dirty="0" smtClean="0"/>
              <a:t> para </a:t>
            </a:r>
            <a:r>
              <a:rPr lang="en-US" dirty="0" err="1" smtClean="0"/>
              <a:t>manetener</a:t>
            </a:r>
            <a:r>
              <a:rPr lang="en-US" dirty="0" smtClean="0"/>
              <a:t> un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debajo</a:t>
            </a:r>
            <a:r>
              <a:rPr lang="en-US" dirty="0" smtClean="0"/>
              <a:t> de la </a:t>
            </a:r>
            <a:r>
              <a:rPr lang="en-US" dirty="0" err="1" smtClean="0"/>
              <a:t>línea</a:t>
            </a:r>
            <a:r>
              <a:rPr lang="en-US" dirty="0" smtClean="0"/>
              <a:t> de </a:t>
            </a:r>
            <a:r>
              <a:rPr lang="en-US" dirty="0" err="1" smtClean="0"/>
              <a:t>bienestar</a:t>
            </a:r>
            <a:r>
              <a:rPr lang="en-US" dirty="0" smtClean="0"/>
              <a:t> </a:t>
            </a:r>
            <a:r>
              <a:rPr lang="en-US" dirty="0" err="1" smtClean="0"/>
              <a:t>mínimo</a:t>
            </a:r>
            <a:r>
              <a:rPr lang="en-US" dirty="0" smtClean="0"/>
              <a:t>. Da la </a:t>
            </a:r>
            <a:r>
              <a:rPr lang="en-US" dirty="0" err="1" smtClean="0"/>
              <a:t>impresión</a:t>
            </a:r>
            <a:r>
              <a:rPr lang="en-US" dirty="0" smtClean="0"/>
              <a:t> de que solo el </a:t>
            </a:r>
            <a:r>
              <a:rPr lang="en-US" dirty="0" err="1" smtClean="0"/>
              <a:t>trabajador</a:t>
            </a:r>
            <a:r>
              <a:rPr lang="en-US" dirty="0" smtClean="0"/>
              <a:t>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pagar</a:t>
            </a:r>
            <a:r>
              <a:rPr lang="en-US" dirty="0" smtClean="0"/>
              <a:t> el </a:t>
            </a:r>
            <a:r>
              <a:rPr lang="en-US" dirty="0" err="1" smtClean="0"/>
              <a:t>costo</a:t>
            </a:r>
            <a:r>
              <a:rPr lang="en-US" dirty="0" smtClean="0"/>
              <a:t> de </a:t>
            </a:r>
            <a:r>
              <a:rPr lang="en-US" dirty="0" err="1" smtClean="0"/>
              <a:t>ajuste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1980s. (</a:t>
            </a:r>
            <a:r>
              <a:rPr lang="en-US" dirty="0" err="1" smtClean="0"/>
              <a:t>entonces</a:t>
            </a:r>
            <a:r>
              <a:rPr lang="en-US" dirty="0" smtClean="0"/>
              <a:t>, </a:t>
            </a:r>
            <a:r>
              <a:rPr lang="en-US" dirty="0" err="1" smtClean="0"/>
              <a:t>cuidado</a:t>
            </a:r>
            <a:r>
              <a:rPr lang="en-US" dirty="0" smtClean="0"/>
              <a:t> con las </a:t>
            </a:r>
            <a:r>
              <a:rPr lang="en-US" dirty="0" err="1" smtClean="0"/>
              <a:t>gráficas</a:t>
            </a:r>
            <a:r>
              <a:rPr lang="en-US" dirty="0" smtClean="0"/>
              <a:t> que se </a:t>
            </a:r>
            <a:r>
              <a:rPr lang="en-US" dirty="0" err="1" smtClean="0"/>
              <a:t>ponen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hubiera</a:t>
            </a:r>
            <a:r>
              <a:rPr lang="en-US" dirty="0" smtClean="0"/>
              <a:t> </a:t>
            </a:r>
            <a:r>
              <a:rPr lang="en-US" dirty="0" err="1" smtClean="0"/>
              <a:t>gustado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las </a:t>
            </a:r>
            <a:r>
              <a:rPr lang="en-US" dirty="0" err="1" smtClean="0"/>
              <a:t>estimaciones</a:t>
            </a:r>
            <a:r>
              <a:rPr lang="en-US" dirty="0" smtClean="0"/>
              <a:t> del </a:t>
            </a:r>
            <a:r>
              <a:rPr lang="en-US" dirty="0" err="1" smtClean="0"/>
              <a:t>aumento</a:t>
            </a:r>
            <a:r>
              <a:rPr lang="en-US" dirty="0" smtClean="0"/>
              <a:t> de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mínimo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california</a:t>
            </a:r>
            <a:r>
              <a:rPr lang="en-US" dirty="0" smtClean="0"/>
              <a:t> y </a:t>
            </a:r>
            <a:r>
              <a:rPr lang="en-US" dirty="0" err="1" smtClean="0"/>
              <a:t>buena</a:t>
            </a:r>
            <a:r>
              <a:rPr lang="en-US" dirty="0" smtClean="0"/>
              <a:t> parte de </a:t>
            </a:r>
            <a:r>
              <a:rPr lang="en-US" dirty="0" err="1" smtClean="0"/>
              <a:t>los</a:t>
            </a:r>
            <a:r>
              <a:rPr lang="en-US" dirty="0" smtClean="0"/>
              <a:t> EEUU, </a:t>
            </a:r>
            <a:r>
              <a:rPr lang="en-US" dirty="0" err="1" smtClean="0"/>
              <a:t>donde</a:t>
            </a:r>
            <a:r>
              <a:rPr lang="en-US" dirty="0" smtClean="0"/>
              <a:t> no </a:t>
            </a:r>
            <a:r>
              <a:rPr lang="en-US" dirty="0" err="1" smtClean="0"/>
              <a:t>hubo</a:t>
            </a:r>
            <a:r>
              <a:rPr lang="en-US" dirty="0" smtClean="0"/>
              <a:t> </a:t>
            </a:r>
            <a:r>
              <a:rPr lang="en-US" dirty="0" err="1" smtClean="0"/>
              <a:t>efectos</a:t>
            </a:r>
            <a:r>
              <a:rPr lang="en-US" dirty="0" smtClean="0"/>
              <a:t> </a:t>
            </a:r>
            <a:r>
              <a:rPr lang="en-US" dirty="0" err="1" smtClean="0"/>
              <a:t>inflacionarios</a:t>
            </a:r>
            <a:r>
              <a:rPr lang="en-US" dirty="0" smtClean="0"/>
              <a:t>. Hay </a:t>
            </a:r>
            <a:r>
              <a:rPr lang="en-US" dirty="0" err="1" smtClean="0"/>
              <a:t>literatura</a:t>
            </a:r>
            <a:r>
              <a:rPr lang="en-US" dirty="0" smtClean="0"/>
              <a:t> que no </a:t>
            </a:r>
            <a:r>
              <a:rPr lang="en-US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se </a:t>
            </a:r>
            <a:r>
              <a:rPr lang="en-US" dirty="0" err="1" smtClean="0"/>
              <a:t>revisó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2654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Comentarios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/>
              <a:t>La </a:t>
            </a:r>
            <a:r>
              <a:rPr lang="en-US" dirty="0" err="1"/>
              <a:t>dinámica</a:t>
            </a:r>
            <a:r>
              <a:rPr lang="en-US" dirty="0"/>
              <a:t> de largo </a:t>
            </a:r>
            <a:r>
              <a:rPr lang="en-US" dirty="0" err="1"/>
              <a:t>plazo</a:t>
            </a:r>
            <a:r>
              <a:rPr lang="en-US" dirty="0"/>
              <a:t> </a:t>
            </a:r>
            <a:r>
              <a:rPr lang="en-US" dirty="0" err="1"/>
              <a:t>debido</a:t>
            </a:r>
            <a:r>
              <a:rPr lang="en-US" dirty="0"/>
              <a:t> a la </a:t>
            </a:r>
            <a:r>
              <a:rPr lang="en-US" dirty="0" err="1"/>
              <a:t>retroalimentación</a:t>
            </a:r>
            <a:r>
              <a:rPr lang="en-US" dirty="0"/>
              <a:t> entre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cambio</a:t>
            </a:r>
            <a:r>
              <a:rPr lang="en-US" dirty="0"/>
              <a:t> e </a:t>
            </a:r>
            <a:r>
              <a:rPr lang="en-US" dirty="0" err="1"/>
              <a:t>inflación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refinarse</a:t>
            </a:r>
            <a:r>
              <a:rPr lang="en-US" dirty="0"/>
              <a:t>, </a:t>
            </a:r>
            <a:r>
              <a:rPr lang="en-US" dirty="0" err="1"/>
              <a:t>pues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basada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muchos</a:t>
            </a:r>
            <a:r>
              <a:rPr lang="en-US" dirty="0"/>
              <a:t> </a:t>
            </a:r>
            <a:r>
              <a:rPr lang="en-US" dirty="0" err="1"/>
              <a:t>supuestos</a:t>
            </a:r>
            <a:r>
              <a:rPr lang="en-US" dirty="0"/>
              <a:t>. </a:t>
            </a:r>
            <a:r>
              <a:rPr lang="en-US" dirty="0" err="1"/>
              <a:t>Cuidado</a:t>
            </a:r>
            <a:r>
              <a:rPr lang="en-US" dirty="0"/>
              <a:t>: el </a:t>
            </a:r>
            <a:r>
              <a:rPr lang="en-US" dirty="0" err="1"/>
              <a:t>discurso</a:t>
            </a:r>
            <a:r>
              <a:rPr lang="en-US" dirty="0"/>
              <a:t> del </a:t>
            </a:r>
            <a:r>
              <a:rPr lang="en-US" dirty="0" err="1"/>
              <a:t>propio</a:t>
            </a:r>
            <a:r>
              <a:rPr lang="en-US" dirty="0"/>
              <a:t> BM: la </a:t>
            </a:r>
            <a:r>
              <a:rPr lang="en-US" dirty="0" err="1"/>
              <a:t>depreciación</a:t>
            </a:r>
            <a:r>
              <a:rPr lang="en-US" dirty="0"/>
              <a:t> actual </a:t>
            </a:r>
            <a:r>
              <a:rPr lang="en-US" dirty="0" err="1"/>
              <a:t>sugiere</a:t>
            </a:r>
            <a:r>
              <a:rPr lang="en-US" dirty="0"/>
              <a:t> lo </a:t>
            </a:r>
            <a:r>
              <a:rPr lang="en-US" dirty="0" err="1"/>
              <a:t>contrario</a:t>
            </a:r>
            <a:r>
              <a:rPr lang="en-US" dirty="0"/>
              <a:t>! (</a:t>
            </a:r>
            <a:r>
              <a:rPr lang="en-US" dirty="0" err="1"/>
              <a:t>aunque</a:t>
            </a:r>
            <a:r>
              <a:rPr lang="en-US" dirty="0"/>
              <a:t>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argumentar</a:t>
            </a:r>
            <a:r>
              <a:rPr lang="en-US" dirty="0"/>
              <a:t> que la </a:t>
            </a:r>
            <a:r>
              <a:rPr lang="en-US" dirty="0" err="1"/>
              <a:t>depreciación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solo de </a:t>
            </a:r>
            <a:r>
              <a:rPr lang="en-US" dirty="0" err="1"/>
              <a:t>corto</a:t>
            </a:r>
            <a:r>
              <a:rPr lang="en-US" dirty="0"/>
              <a:t> </a:t>
            </a:r>
            <a:r>
              <a:rPr lang="en-US" dirty="0" err="1"/>
              <a:t>plazo</a:t>
            </a:r>
            <a:r>
              <a:rPr lang="en-US" dirty="0"/>
              <a:t>, </a:t>
            </a:r>
            <a:r>
              <a:rPr lang="en-US" dirty="0" err="1"/>
              <a:t>aún</a:t>
            </a:r>
            <a:r>
              <a:rPr lang="en-US" dirty="0"/>
              <a:t> con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cambio</a:t>
            </a:r>
            <a:r>
              <a:rPr lang="en-US" dirty="0"/>
              <a:t> a  $17/USD, </a:t>
            </a:r>
            <a:r>
              <a:rPr lang="en-US" dirty="0" err="1"/>
              <a:t>eso</a:t>
            </a:r>
            <a:r>
              <a:rPr lang="en-US" dirty="0"/>
              <a:t> </a:t>
            </a:r>
            <a:r>
              <a:rPr lang="en-US" dirty="0" err="1"/>
              <a:t>significó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depreciación</a:t>
            </a:r>
            <a:r>
              <a:rPr lang="en-US" dirty="0"/>
              <a:t> de LP).  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sentido</a:t>
            </a:r>
            <a:r>
              <a:rPr lang="en-US" dirty="0" smtClean="0"/>
              <a:t>, hay </a:t>
            </a:r>
            <a:r>
              <a:rPr lang="en-US" dirty="0" err="1" smtClean="0"/>
              <a:t>muchos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efectos</a:t>
            </a:r>
            <a:r>
              <a:rPr lang="en-US" dirty="0" smtClean="0"/>
              <a:t> de LP que el que se </a:t>
            </a:r>
            <a:r>
              <a:rPr lang="en-US" dirty="0" err="1" smtClean="0"/>
              <a:t>analiza</a:t>
            </a:r>
            <a:r>
              <a:rPr lang="en-US" dirty="0" smtClean="0"/>
              <a:t>. </a:t>
            </a:r>
            <a:r>
              <a:rPr lang="en-US" dirty="0" err="1" smtClean="0"/>
              <a:t>Parece</a:t>
            </a:r>
            <a:r>
              <a:rPr lang="en-US" dirty="0" smtClean="0"/>
              <a:t> “</a:t>
            </a:r>
            <a:r>
              <a:rPr lang="en-US" dirty="0" err="1" smtClean="0"/>
              <a:t>selectividad</a:t>
            </a:r>
            <a:r>
              <a:rPr lang="en-US" dirty="0" smtClean="0"/>
              <a:t>” de </a:t>
            </a:r>
            <a:r>
              <a:rPr lang="en-US" dirty="0" err="1" smtClean="0"/>
              <a:t>argumentación</a:t>
            </a:r>
            <a:endParaRPr lang="en-US" dirty="0"/>
          </a:p>
          <a:p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discusión</a:t>
            </a:r>
            <a:r>
              <a:rPr lang="en-US" dirty="0"/>
              <a:t> de </a:t>
            </a:r>
            <a:r>
              <a:rPr lang="en-US" dirty="0" err="1"/>
              <a:t>si</a:t>
            </a:r>
            <a:r>
              <a:rPr lang="en-US" dirty="0"/>
              <a:t> el SMG actual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abajo</a:t>
            </a:r>
            <a:r>
              <a:rPr lang="en-US" dirty="0"/>
              <a:t> del de </a:t>
            </a:r>
            <a:r>
              <a:rPr lang="en-US" dirty="0" err="1"/>
              <a:t>equilibrio</a:t>
            </a:r>
            <a:r>
              <a:rPr lang="en-US" dirty="0"/>
              <a:t>,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ése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el </a:t>
            </a:r>
            <a:r>
              <a:rPr lang="en-US" dirty="0" err="1"/>
              <a:t>caso</a:t>
            </a:r>
            <a:r>
              <a:rPr lang="en-US" dirty="0"/>
              <a:t> y se </a:t>
            </a:r>
            <a:r>
              <a:rPr lang="en-US" dirty="0" err="1"/>
              <a:t>modela</a:t>
            </a:r>
            <a:r>
              <a:rPr lang="en-US" dirty="0"/>
              <a:t>, el </a:t>
            </a:r>
            <a:r>
              <a:rPr lang="en-US" dirty="0" err="1"/>
              <a:t>efecto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inflación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incluso</a:t>
            </a:r>
            <a:r>
              <a:rPr lang="en-US" dirty="0"/>
              <a:t> </a:t>
            </a:r>
            <a:r>
              <a:rPr lang="en-US" dirty="0" err="1"/>
              <a:t>ser</a:t>
            </a:r>
            <a:r>
              <a:rPr lang="en-US" dirty="0"/>
              <a:t> </a:t>
            </a:r>
            <a:r>
              <a:rPr lang="en-US" dirty="0" err="1"/>
              <a:t>menor</a:t>
            </a:r>
            <a:r>
              <a:rPr lang="en-US" dirty="0"/>
              <a:t>.</a:t>
            </a:r>
          </a:p>
          <a:p>
            <a:r>
              <a:rPr lang="en-US" dirty="0" err="1" smtClean="0"/>
              <a:t>En</a:t>
            </a:r>
            <a:r>
              <a:rPr lang="en-US" dirty="0" smtClean="0"/>
              <a:t> las </a:t>
            </a:r>
            <a:r>
              <a:rPr lang="en-US" dirty="0" err="1" smtClean="0"/>
              <a:t>interrelaciones</a:t>
            </a:r>
            <a:r>
              <a:rPr lang="en-US" dirty="0" smtClean="0"/>
              <a:t> de </a:t>
            </a:r>
            <a:r>
              <a:rPr lang="en-US" dirty="0" err="1" smtClean="0"/>
              <a:t>mediano</a:t>
            </a:r>
            <a:r>
              <a:rPr lang="en-US" dirty="0" smtClean="0"/>
              <a:t> y largo </a:t>
            </a:r>
            <a:r>
              <a:rPr lang="en-US" dirty="0" err="1" smtClean="0"/>
              <a:t>plazo</a:t>
            </a:r>
            <a:r>
              <a:rPr lang="en-US" dirty="0" smtClean="0"/>
              <a:t>, la </a:t>
            </a:r>
            <a:r>
              <a:rPr lang="en-US" dirty="0" err="1" smtClean="0"/>
              <a:t>informalidad</a:t>
            </a:r>
            <a:r>
              <a:rPr lang="en-US" dirty="0" smtClean="0"/>
              <a:t> </a:t>
            </a:r>
            <a:r>
              <a:rPr lang="en-US" dirty="0" err="1" smtClean="0"/>
              <a:t>jugaría</a:t>
            </a:r>
            <a:r>
              <a:rPr lang="en-US" dirty="0" smtClean="0"/>
              <a:t> un </a:t>
            </a:r>
            <a:r>
              <a:rPr lang="en-US" dirty="0" err="1" smtClean="0"/>
              <a:t>papel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. </a:t>
            </a:r>
            <a:r>
              <a:rPr lang="en-US" dirty="0" err="1" smtClean="0"/>
              <a:t>Esto</a:t>
            </a:r>
            <a:r>
              <a:rPr lang="en-US" dirty="0" smtClean="0"/>
              <a:t> se </a:t>
            </a:r>
            <a:r>
              <a:rPr lang="en-US" dirty="0" err="1" smtClean="0"/>
              <a:t>reconoce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enunciados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 no se </a:t>
            </a:r>
            <a:r>
              <a:rPr lang="en-US" dirty="0" err="1" smtClean="0"/>
              <a:t>toma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cuenta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modelaje</a:t>
            </a:r>
            <a:r>
              <a:rPr lang="en-US" dirty="0" smtClean="0"/>
              <a:t>. 58% de la PEA </a:t>
            </a:r>
            <a:r>
              <a:rPr lang="en-US" dirty="0" err="1" smtClean="0"/>
              <a:t>gana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salrio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informalidad</a:t>
            </a:r>
            <a:r>
              <a:rPr lang="en-US" dirty="0" smtClean="0"/>
              <a:t> ¿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cómo</a:t>
            </a:r>
            <a:r>
              <a:rPr lang="en-US" dirty="0" smtClean="0"/>
              <a:t> se </a:t>
            </a:r>
            <a:r>
              <a:rPr lang="en-US" dirty="0" err="1" smtClean="0"/>
              <a:t>tomó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cuenta</a:t>
            </a:r>
            <a:r>
              <a:rPr lang="en-US" dirty="0" smtClean="0"/>
              <a:t>? ¿</a:t>
            </a:r>
            <a:r>
              <a:rPr lang="en-US" dirty="0" err="1" smtClean="0"/>
              <a:t>Mitigaría</a:t>
            </a:r>
            <a:r>
              <a:rPr lang="en-US" dirty="0" smtClean="0"/>
              <a:t> el </a:t>
            </a:r>
            <a:r>
              <a:rPr lang="en-US" dirty="0" err="1" smtClean="0"/>
              <a:t>impacto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inflación</a:t>
            </a:r>
            <a:r>
              <a:rPr lang="en-US" dirty="0" smtClean="0"/>
              <a:t>?¿las </a:t>
            </a:r>
            <a:r>
              <a:rPr lang="en-US" dirty="0" err="1" smtClean="0"/>
              <a:t>transiciones</a:t>
            </a:r>
            <a:r>
              <a:rPr lang="en-US" dirty="0" smtClean="0"/>
              <a:t> </a:t>
            </a:r>
            <a:r>
              <a:rPr lang="en-US" dirty="0" err="1" smtClean="0"/>
              <a:t>hacia</a:t>
            </a:r>
            <a:r>
              <a:rPr lang="en-US" dirty="0" smtClean="0"/>
              <a:t> y </a:t>
            </a:r>
            <a:r>
              <a:rPr lang="en-US" dirty="0" err="1" smtClean="0"/>
              <a:t>desde</a:t>
            </a:r>
            <a:r>
              <a:rPr lang="en-US" dirty="0" smtClean="0"/>
              <a:t> la </a:t>
            </a:r>
            <a:r>
              <a:rPr lang="en-US" dirty="0" err="1" smtClean="0"/>
              <a:t>informalidad</a:t>
            </a:r>
            <a:r>
              <a:rPr lang="en-US" dirty="0" smtClean="0"/>
              <a:t> </a:t>
            </a:r>
            <a:r>
              <a:rPr lang="en-US" dirty="0" err="1" smtClean="0"/>
              <a:t>afectaría</a:t>
            </a:r>
            <a:r>
              <a:rPr lang="en-US" dirty="0" smtClean="0"/>
              <a:t> la </a:t>
            </a:r>
            <a:r>
              <a:rPr lang="en-US" dirty="0" err="1" smtClean="0"/>
              <a:t>inflación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0987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Comentarios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53136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/>
              <a:t>efecto</a:t>
            </a:r>
            <a:r>
              <a:rPr lang="en-US" dirty="0"/>
              <a:t> </a:t>
            </a:r>
            <a:r>
              <a:rPr lang="en-US" dirty="0" err="1"/>
              <a:t>efecto</a:t>
            </a:r>
            <a:r>
              <a:rPr lang="en-US" dirty="0"/>
              <a:t> faro no me </a:t>
            </a:r>
            <a:r>
              <a:rPr lang="en-US" dirty="0" err="1"/>
              <a:t>parece</a:t>
            </a:r>
            <a:r>
              <a:rPr lang="en-US" dirty="0"/>
              <a:t> que sea </a:t>
            </a:r>
            <a:r>
              <a:rPr lang="en-US" dirty="0" err="1"/>
              <a:t>uniforme</a:t>
            </a:r>
            <a:r>
              <a:rPr lang="en-US" dirty="0"/>
              <a:t> a lo largo de la </a:t>
            </a:r>
            <a:r>
              <a:rPr lang="en-US" dirty="0" err="1"/>
              <a:t>distribución</a:t>
            </a:r>
            <a:r>
              <a:rPr lang="en-US" dirty="0"/>
              <a:t> </a:t>
            </a:r>
            <a:r>
              <a:rPr lang="en-US" dirty="0" err="1"/>
              <a:t>salarial</a:t>
            </a:r>
            <a:r>
              <a:rPr lang="en-US" dirty="0"/>
              <a:t>. </a:t>
            </a:r>
            <a:r>
              <a:rPr lang="en-US" dirty="0" err="1"/>
              <a:t>Creo</a:t>
            </a:r>
            <a:r>
              <a:rPr lang="en-US" dirty="0"/>
              <a:t> que se </a:t>
            </a:r>
            <a:r>
              <a:rPr lang="en-US" dirty="0" err="1"/>
              <a:t>diluye</a:t>
            </a:r>
            <a:r>
              <a:rPr lang="en-US" dirty="0"/>
              <a:t> a </a:t>
            </a:r>
            <a:r>
              <a:rPr lang="en-US" dirty="0" err="1"/>
              <a:t>partir</a:t>
            </a:r>
            <a:r>
              <a:rPr lang="en-US" dirty="0"/>
              <a:t> de 3 o 4 </a:t>
            </a:r>
            <a:r>
              <a:rPr lang="en-US" dirty="0" smtClean="0"/>
              <a:t>SM</a:t>
            </a:r>
          </a:p>
          <a:p>
            <a:r>
              <a:rPr lang="en-US" dirty="0" smtClean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luciría</a:t>
            </a:r>
            <a:r>
              <a:rPr lang="en-US" dirty="0"/>
              <a:t> el </a:t>
            </a:r>
            <a:r>
              <a:rPr lang="en-US" dirty="0" err="1"/>
              <a:t>análisis</a:t>
            </a:r>
            <a:r>
              <a:rPr lang="en-US" dirty="0"/>
              <a:t> con </a:t>
            </a:r>
            <a:r>
              <a:rPr lang="en-US" dirty="0" err="1"/>
              <a:t>Gradualidad</a:t>
            </a:r>
            <a:r>
              <a:rPr lang="en-US" dirty="0"/>
              <a:t> (5% annual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cuatro</a:t>
            </a:r>
            <a:r>
              <a:rPr lang="en-US" dirty="0"/>
              <a:t> </a:t>
            </a:r>
            <a:r>
              <a:rPr lang="en-US" dirty="0" err="1"/>
              <a:t>años</a:t>
            </a:r>
            <a:r>
              <a:rPr lang="en-US" dirty="0"/>
              <a:t>)? </a:t>
            </a:r>
            <a:r>
              <a:rPr lang="en-US" dirty="0" err="1"/>
              <a:t>Aunque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reformas</a:t>
            </a:r>
            <a:r>
              <a:rPr lang="en-US" dirty="0"/>
              <a:t> hay </a:t>
            </a:r>
            <a:r>
              <a:rPr lang="en-US" dirty="0" err="1"/>
              <a:t>economistas</a:t>
            </a:r>
            <a:r>
              <a:rPr lang="en-US" dirty="0"/>
              <a:t> </a:t>
            </a:r>
            <a:r>
              <a:rPr lang="en-US" dirty="0" err="1"/>
              <a:t>políticos</a:t>
            </a:r>
            <a:r>
              <a:rPr lang="en-US" dirty="0"/>
              <a:t> que </a:t>
            </a:r>
            <a:r>
              <a:rPr lang="en-US" dirty="0" err="1"/>
              <a:t>sugieren</a:t>
            </a:r>
            <a:r>
              <a:rPr lang="en-US" dirty="0"/>
              <a:t> “de un solo </a:t>
            </a:r>
            <a:r>
              <a:rPr lang="en-US" dirty="0" err="1"/>
              <a:t>golpe</a:t>
            </a:r>
            <a:r>
              <a:rPr lang="en-US" dirty="0"/>
              <a:t>”.</a:t>
            </a:r>
          </a:p>
          <a:p>
            <a:r>
              <a:rPr lang="en-US" dirty="0" err="1"/>
              <a:t>Introducir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gráfica</a:t>
            </a:r>
            <a:r>
              <a:rPr lang="en-US" dirty="0"/>
              <a:t> 4, la </a:t>
            </a:r>
            <a:r>
              <a:rPr lang="en-US" dirty="0" err="1"/>
              <a:t>productividad</a:t>
            </a:r>
            <a:r>
              <a:rPr lang="en-US" dirty="0"/>
              <a:t>. De </a:t>
            </a:r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, le </a:t>
            </a:r>
            <a:r>
              <a:rPr lang="en-US" dirty="0" err="1"/>
              <a:t>resta</a:t>
            </a:r>
            <a:r>
              <a:rPr lang="en-US" dirty="0"/>
              <a:t> “punch” al </a:t>
            </a:r>
            <a:r>
              <a:rPr lang="en-US" dirty="0" err="1"/>
              <a:t>argumento</a:t>
            </a:r>
            <a:r>
              <a:rPr lang="en-US" dirty="0"/>
              <a:t>.</a:t>
            </a:r>
          </a:p>
          <a:p>
            <a:r>
              <a:rPr lang="en-US" dirty="0"/>
              <a:t>Con </a:t>
            </a:r>
            <a:r>
              <a:rPr lang="en-US" dirty="0" err="1"/>
              <a:t>una</a:t>
            </a:r>
            <a:r>
              <a:rPr lang="en-US" dirty="0"/>
              <a:t> mayor </a:t>
            </a:r>
            <a:r>
              <a:rPr lang="en-US" dirty="0" err="1"/>
              <a:t>competencia</a:t>
            </a:r>
            <a:r>
              <a:rPr lang="en-US" dirty="0"/>
              <a:t> </a:t>
            </a:r>
            <a:r>
              <a:rPr lang="en-US" dirty="0" err="1"/>
              <a:t>económica</a:t>
            </a:r>
            <a:r>
              <a:rPr lang="en-US" dirty="0"/>
              <a:t>, el </a:t>
            </a:r>
            <a:r>
              <a:rPr lang="en-US" dirty="0" err="1"/>
              <a:t>traslado</a:t>
            </a:r>
            <a:r>
              <a:rPr lang="en-US" dirty="0"/>
              <a:t> a </a:t>
            </a:r>
            <a:r>
              <a:rPr lang="en-US" dirty="0" err="1"/>
              <a:t>precios</a:t>
            </a:r>
            <a:r>
              <a:rPr lang="en-US" dirty="0"/>
              <a:t>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mitigarse</a:t>
            </a:r>
            <a:r>
              <a:rPr lang="en-US" dirty="0"/>
              <a:t>. Se </a:t>
            </a:r>
            <a:r>
              <a:rPr lang="en-US" dirty="0" err="1"/>
              <a:t>espera</a:t>
            </a:r>
            <a:r>
              <a:rPr lang="en-US" dirty="0"/>
              <a:t> mayor </a:t>
            </a:r>
            <a:r>
              <a:rPr lang="en-US" dirty="0" err="1"/>
              <a:t>competencia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país</a:t>
            </a:r>
            <a:r>
              <a:rPr lang="en-US" dirty="0"/>
              <a:t>, de </a:t>
            </a:r>
            <a:r>
              <a:rPr lang="en-US" dirty="0" err="1"/>
              <a:t>aquí</a:t>
            </a:r>
            <a:r>
              <a:rPr lang="en-US" dirty="0"/>
              <a:t> el </a:t>
            </a:r>
            <a:r>
              <a:rPr lang="en-US" dirty="0" err="1"/>
              <a:t>jolgorio</a:t>
            </a:r>
            <a:r>
              <a:rPr lang="en-US" dirty="0"/>
              <a:t> de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reforma</a:t>
            </a:r>
            <a:r>
              <a:rPr lang="en-US" dirty="0"/>
              <a:t> (</a:t>
            </a:r>
            <a:r>
              <a:rPr lang="en-US" dirty="0" err="1"/>
              <a:t>insisto</a:t>
            </a:r>
            <a:r>
              <a:rPr lang="en-US" dirty="0"/>
              <a:t>, </a:t>
            </a:r>
            <a:r>
              <a:rPr lang="en-US" dirty="0" err="1"/>
              <a:t>cacareada</a:t>
            </a:r>
            <a:r>
              <a:rPr lang="en-US" dirty="0"/>
              <a:t>) y </a:t>
            </a:r>
            <a:r>
              <a:rPr lang="en-US" dirty="0" err="1"/>
              <a:t>parece</a:t>
            </a:r>
            <a:r>
              <a:rPr lang="en-US" dirty="0"/>
              <a:t> no </a:t>
            </a:r>
            <a:r>
              <a:rPr lang="en-US" dirty="0" err="1"/>
              <a:t>influir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modelo</a:t>
            </a:r>
            <a:r>
              <a:rPr lang="en-US" dirty="0" smtClean="0"/>
              <a:t>. (solo se </a:t>
            </a:r>
            <a:r>
              <a:rPr lang="en-US" dirty="0" err="1" smtClean="0"/>
              <a:t>toma</a:t>
            </a:r>
            <a:r>
              <a:rPr lang="en-US" dirty="0" smtClean="0"/>
              <a:t> la </a:t>
            </a:r>
            <a:r>
              <a:rPr lang="en-US" dirty="0" err="1" smtClean="0"/>
              <a:t>retroalimentación</a:t>
            </a:r>
            <a:r>
              <a:rPr lang="en-US" dirty="0" smtClean="0"/>
              <a:t> X con RER)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04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Reitero</a:t>
            </a:r>
            <a:r>
              <a:rPr lang="en-US" dirty="0" smtClean="0"/>
              <a:t> </a:t>
            </a:r>
            <a:r>
              <a:rPr lang="en-US" dirty="0" err="1" smtClean="0"/>
              <a:t>felicitación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Discusión</a:t>
            </a:r>
            <a:r>
              <a:rPr lang="en-US" dirty="0" smtClean="0"/>
              <a:t> con base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documentos</a:t>
            </a:r>
            <a:r>
              <a:rPr lang="en-US" dirty="0" smtClean="0"/>
              <a:t> y no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presentaciones</a:t>
            </a:r>
            <a:r>
              <a:rPr lang="en-US" dirty="0" smtClean="0"/>
              <a:t> de PP </a:t>
            </a:r>
            <a:r>
              <a:rPr lang="en-US" dirty="0" err="1" smtClean="0"/>
              <a:t>como</a:t>
            </a:r>
            <a:r>
              <a:rPr lang="en-US" dirty="0" smtClean="0"/>
              <a:t> se </a:t>
            </a:r>
            <a:r>
              <a:rPr lang="en-US" dirty="0" err="1" smtClean="0"/>
              <a:t>dio</a:t>
            </a:r>
            <a:r>
              <a:rPr lang="en-US" dirty="0" smtClean="0"/>
              <a:t> la </a:t>
            </a:r>
            <a:r>
              <a:rPr lang="en-US" dirty="0" err="1" smtClean="0"/>
              <a:t>energética</a:t>
            </a:r>
            <a:r>
              <a:rPr lang="en-US" dirty="0" smtClean="0"/>
              <a:t>, la fiscal y la de </a:t>
            </a:r>
            <a:r>
              <a:rPr lang="en-US" dirty="0" err="1" smtClean="0"/>
              <a:t>telecomunicaciones</a:t>
            </a:r>
            <a:r>
              <a:rPr lang="en-US" dirty="0" smtClean="0"/>
              <a:t> (</a:t>
            </a:r>
            <a:r>
              <a:rPr lang="en-US" dirty="0" err="1" smtClean="0"/>
              <a:t>supongo</a:t>
            </a:r>
            <a:r>
              <a:rPr lang="en-US" dirty="0" smtClean="0"/>
              <a:t> que </a:t>
            </a:r>
            <a:r>
              <a:rPr lang="en-US" dirty="0" err="1" smtClean="0"/>
              <a:t>serán</a:t>
            </a:r>
            <a:r>
              <a:rPr lang="en-US" dirty="0" smtClean="0"/>
              <a:t> </a:t>
            </a:r>
            <a:r>
              <a:rPr lang="en-US" dirty="0" err="1" smtClean="0"/>
              <a:t>documentos</a:t>
            </a:r>
            <a:r>
              <a:rPr lang="en-US" dirty="0" smtClean="0"/>
              <a:t> </a:t>
            </a:r>
            <a:r>
              <a:rPr lang="en-US" dirty="0" err="1" smtClean="0"/>
              <a:t>públicos</a:t>
            </a:r>
            <a:r>
              <a:rPr lang="en-US" dirty="0" smtClean="0"/>
              <a:t> para </a:t>
            </a:r>
            <a:r>
              <a:rPr lang="en-US" dirty="0" err="1" smtClean="0"/>
              <a:t>discusión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Felicito</a:t>
            </a:r>
            <a:r>
              <a:rPr lang="en-US" dirty="0" smtClean="0"/>
              <a:t> al BM </a:t>
            </a:r>
            <a:r>
              <a:rPr lang="en-US" dirty="0" err="1" smtClean="0"/>
              <a:t>por</a:t>
            </a:r>
            <a:r>
              <a:rPr lang="en-US" dirty="0" smtClean="0"/>
              <a:t> defender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postura</a:t>
            </a:r>
            <a:r>
              <a:rPr lang="en-US" dirty="0" smtClean="0"/>
              <a:t> con </a:t>
            </a:r>
            <a:r>
              <a:rPr lang="en-US" dirty="0" err="1" smtClean="0"/>
              <a:t>documentos</a:t>
            </a:r>
            <a:r>
              <a:rPr lang="en-US" dirty="0" smtClean="0"/>
              <a:t> PÚBLICOS, y </a:t>
            </a:r>
            <a:r>
              <a:rPr lang="en-US" dirty="0" err="1" smtClean="0"/>
              <a:t>elaborado</a:t>
            </a:r>
            <a:r>
              <a:rPr lang="en-US" dirty="0" smtClean="0"/>
              <a:t> con rigor.</a:t>
            </a:r>
          </a:p>
          <a:p>
            <a:r>
              <a:rPr lang="en-US" dirty="0" err="1" smtClean="0"/>
              <a:t>Felcito</a:t>
            </a:r>
            <a:r>
              <a:rPr lang="en-US" dirty="0" smtClean="0"/>
              <a:t> al </a:t>
            </a:r>
            <a:r>
              <a:rPr lang="en-US" dirty="0" err="1" smtClean="0"/>
              <a:t>gobierno</a:t>
            </a:r>
            <a:r>
              <a:rPr lang="en-US" dirty="0" smtClean="0"/>
              <a:t> de la CDMX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iniciar</a:t>
            </a:r>
            <a:r>
              <a:rPr lang="en-US" dirty="0" smtClean="0"/>
              <a:t> la </a:t>
            </a:r>
            <a:r>
              <a:rPr lang="en-US" dirty="0" err="1" smtClean="0"/>
              <a:t>discusión</a:t>
            </a:r>
            <a:r>
              <a:rPr lang="en-US" dirty="0" smtClean="0"/>
              <a:t> con un </a:t>
            </a:r>
            <a:r>
              <a:rPr lang="en-US" dirty="0" err="1" smtClean="0"/>
              <a:t>documento</a:t>
            </a:r>
            <a:r>
              <a:rPr lang="en-US" dirty="0" smtClean="0"/>
              <a:t> PÚBLICO y </a:t>
            </a:r>
            <a:r>
              <a:rPr lang="en-US" dirty="0" err="1" smtClean="0"/>
              <a:t>elaborado</a:t>
            </a:r>
            <a:r>
              <a:rPr lang="en-US" dirty="0" smtClean="0"/>
              <a:t> </a:t>
            </a:r>
            <a:r>
              <a:rPr lang="en-US" dirty="0" err="1" smtClean="0"/>
              <a:t>también</a:t>
            </a:r>
            <a:r>
              <a:rPr lang="en-US" dirty="0" smtClean="0"/>
              <a:t> con rigor.</a:t>
            </a:r>
          </a:p>
          <a:p>
            <a:r>
              <a:rPr lang="en-US" dirty="0" err="1" smtClean="0"/>
              <a:t>Felicidades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no </a:t>
            </a:r>
            <a:r>
              <a:rPr lang="en-US" dirty="0" err="1" smtClean="0"/>
              <a:t>reducir</a:t>
            </a:r>
            <a:r>
              <a:rPr lang="en-US" dirty="0" smtClean="0"/>
              <a:t> la </a:t>
            </a:r>
            <a:r>
              <a:rPr lang="en-US" dirty="0" err="1" smtClean="0"/>
              <a:t>discusión</a:t>
            </a:r>
            <a:r>
              <a:rPr lang="en-US" dirty="0" smtClean="0"/>
              <a:t> a solo el </a:t>
            </a:r>
            <a:r>
              <a:rPr lang="en-US" dirty="0" err="1" smtClean="0"/>
              <a:t>activismo</a:t>
            </a:r>
            <a:r>
              <a:rPr lang="en-US" dirty="0" smtClean="0"/>
              <a:t>, </a:t>
            </a:r>
            <a:r>
              <a:rPr lang="en-US" dirty="0" err="1" smtClean="0"/>
              <a:t>sino</a:t>
            </a:r>
            <a:r>
              <a:rPr lang="en-US" dirty="0" smtClean="0"/>
              <a:t> a la </a:t>
            </a:r>
            <a:r>
              <a:rPr lang="en-US" dirty="0" err="1" smtClean="0"/>
              <a:t>discusión</a:t>
            </a:r>
            <a:r>
              <a:rPr lang="en-US" dirty="0" smtClean="0"/>
              <a:t> </a:t>
            </a:r>
            <a:r>
              <a:rPr lang="en-US" dirty="0" err="1" smtClean="0"/>
              <a:t>informada</a:t>
            </a:r>
            <a:r>
              <a:rPr lang="en-US" dirty="0" smtClean="0"/>
              <a:t> con </a:t>
            </a:r>
            <a:r>
              <a:rPr lang="en-US" dirty="0" err="1" smtClean="0"/>
              <a:t>activismo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 a las </a:t>
            </a:r>
            <a:r>
              <a:rPr lang="en-US" dirty="0" err="1" smtClean="0"/>
              <a:t>verdades</a:t>
            </a:r>
            <a:r>
              <a:rPr lang="en-US" dirty="0" smtClean="0"/>
              <a:t> de </a:t>
            </a:r>
            <a:r>
              <a:rPr lang="en-US" dirty="0" err="1" smtClean="0"/>
              <a:t>perogrullo</a:t>
            </a:r>
            <a:r>
              <a:rPr lang="en-US" dirty="0" smtClean="0"/>
              <a:t> tan </a:t>
            </a:r>
            <a:r>
              <a:rPr lang="en-US" dirty="0" err="1" smtClean="0"/>
              <a:t>comunes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México.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385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452596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b="1" dirty="0" smtClean="0"/>
              <a:t>MUCHAS GRACIAS POR INVITARME Y ESCUCHARME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7061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Primero: Una </a:t>
            </a:r>
            <a:r>
              <a:rPr lang="en-US" dirty="0" err="1" smtClean="0"/>
              <a:t>Felicitación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Primera</a:t>
            </a:r>
            <a:r>
              <a:rPr lang="en-US" dirty="0" smtClean="0"/>
              <a:t> </a:t>
            </a:r>
            <a:r>
              <a:rPr lang="en-US" dirty="0" err="1" smtClean="0"/>
              <a:t>posible</a:t>
            </a:r>
            <a:r>
              <a:rPr lang="en-US" dirty="0" smtClean="0"/>
              <a:t> </a:t>
            </a:r>
            <a:r>
              <a:rPr lang="en-US" dirty="0" err="1" smtClean="0"/>
              <a:t>Reforma</a:t>
            </a:r>
            <a:r>
              <a:rPr lang="en-US" dirty="0" smtClean="0"/>
              <a:t> que se </a:t>
            </a:r>
            <a:r>
              <a:rPr lang="en-US" dirty="0" err="1" smtClean="0"/>
              <a:t>discute</a:t>
            </a:r>
            <a:r>
              <a:rPr lang="en-US" dirty="0" smtClean="0"/>
              <a:t> con base </a:t>
            </a:r>
            <a:r>
              <a:rPr lang="en-US" dirty="0" err="1" smtClean="0"/>
              <a:t>en</a:t>
            </a:r>
            <a:r>
              <a:rPr lang="en-US" dirty="0" smtClean="0"/>
              <a:t> “</a:t>
            </a:r>
            <a:r>
              <a:rPr lang="en-US" dirty="0" err="1" smtClean="0"/>
              <a:t>documentos</a:t>
            </a:r>
            <a:r>
              <a:rPr lang="en-US" dirty="0" smtClean="0"/>
              <a:t> </a:t>
            </a:r>
            <a:r>
              <a:rPr lang="en-US" dirty="0" err="1" smtClean="0"/>
              <a:t>blancos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Existe</a:t>
            </a:r>
            <a:r>
              <a:rPr lang="en-US" dirty="0" smtClean="0"/>
              <a:t> un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elaborado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Gob CDMX (“</a:t>
            </a:r>
            <a:r>
              <a:rPr lang="en-US" dirty="0" err="1" smtClean="0"/>
              <a:t>Política</a:t>
            </a:r>
            <a:r>
              <a:rPr lang="en-US" dirty="0" smtClean="0"/>
              <a:t> de </a:t>
            </a:r>
            <a:r>
              <a:rPr lang="en-US" dirty="0" err="1" smtClean="0"/>
              <a:t>recuperación</a:t>
            </a:r>
            <a:r>
              <a:rPr lang="en-US" dirty="0" smtClean="0"/>
              <a:t> del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mínimo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México y </a:t>
            </a:r>
            <a:r>
              <a:rPr lang="en-US" dirty="0" err="1" smtClean="0"/>
              <a:t>en</a:t>
            </a:r>
            <a:r>
              <a:rPr lang="en-US" dirty="0" smtClean="0"/>
              <a:t> el DF”)</a:t>
            </a:r>
          </a:p>
          <a:p>
            <a:pPr lvl="1"/>
            <a:r>
              <a:rPr lang="en-US" dirty="0" smtClean="0"/>
              <a:t>Los que </a:t>
            </a:r>
            <a:r>
              <a:rPr lang="en-US" dirty="0" err="1" smtClean="0"/>
              <a:t>aquí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reúnen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 smtClean="0"/>
              <a:t>estuvo</a:t>
            </a:r>
            <a:r>
              <a:rPr lang="en-US" dirty="0" smtClean="0"/>
              <a:t> </a:t>
            </a:r>
            <a:r>
              <a:rPr lang="en-US" dirty="0" err="1" smtClean="0"/>
              <a:t>ausente</a:t>
            </a:r>
            <a:r>
              <a:rPr lang="en-US" dirty="0" smtClean="0"/>
              <a:t> (al </a:t>
            </a:r>
            <a:r>
              <a:rPr lang="en-US" dirty="0" err="1" smtClean="0"/>
              <a:t>menos</a:t>
            </a:r>
            <a:r>
              <a:rPr lang="en-US" dirty="0" smtClean="0"/>
              <a:t> no </a:t>
            </a:r>
            <a:r>
              <a:rPr lang="en-US" dirty="0" err="1" smtClean="0"/>
              <a:t>fueron</a:t>
            </a:r>
            <a:r>
              <a:rPr lang="en-US" dirty="0" smtClean="0"/>
              <a:t> </a:t>
            </a:r>
            <a:r>
              <a:rPr lang="en-US" dirty="0" err="1" smtClean="0"/>
              <a:t>públicos</a:t>
            </a:r>
            <a:r>
              <a:rPr lang="en-US" dirty="0" smtClean="0"/>
              <a:t> y solo con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grupos</a:t>
            </a:r>
            <a:r>
              <a:rPr lang="en-US" dirty="0" smtClean="0"/>
              <a:t> de </a:t>
            </a:r>
            <a:r>
              <a:rPr lang="en-US" smtClean="0"/>
              <a:t>interés) </a:t>
            </a:r>
            <a:r>
              <a:rPr lang="en-US" dirty="0" err="1" smtClean="0"/>
              <a:t>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Energética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Telecomunicaciones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Fiscal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Financiera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1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Documento</a:t>
            </a:r>
            <a:r>
              <a:rPr lang="en-US" dirty="0" smtClean="0"/>
              <a:t>: </a:t>
            </a:r>
            <a:r>
              <a:rPr lang="en-US" dirty="0" err="1" smtClean="0"/>
              <a:t>Entorno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 </a:t>
            </a:r>
            <a:r>
              <a:rPr lang="en-US" dirty="0" err="1" smtClean="0"/>
              <a:t>motiva</a:t>
            </a:r>
            <a:r>
              <a:rPr lang="en-US" dirty="0" smtClean="0"/>
              <a:t> </a:t>
            </a:r>
            <a:r>
              <a:rPr lang="en-US" dirty="0" err="1" smtClean="0"/>
              <a:t>discutiendo</a:t>
            </a:r>
            <a:r>
              <a:rPr lang="en-US" dirty="0" smtClean="0"/>
              <a:t> </a:t>
            </a:r>
            <a:r>
              <a:rPr lang="en-US" dirty="0" err="1" smtClean="0"/>
              <a:t>mecanismos</a:t>
            </a:r>
            <a:r>
              <a:rPr lang="en-US" dirty="0" smtClean="0"/>
              <a:t> para </a:t>
            </a:r>
            <a:r>
              <a:rPr lang="en-US" dirty="0" err="1" smtClean="0"/>
              <a:t>abatir</a:t>
            </a:r>
            <a:r>
              <a:rPr lang="en-US" dirty="0" smtClean="0"/>
              <a:t> </a:t>
            </a:r>
            <a:r>
              <a:rPr lang="en-US" dirty="0" err="1" smtClean="0"/>
              <a:t>pobreza</a:t>
            </a:r>
            <a:r>
              <a:rPr lang="en-US" dirty="0" smtClean="0"/>
              <a:t> con </a:t>
            </a:r>
            <a:r>
              <a:rPr lang="en-US" dirty="0" err="1" smtClean="0"/>
              <a:t>enfoque</a:t>
            </a:r>
            <a:r>
              <a:rPr lang="en-US" dirty="0" smtClean="0"/>
              <a:t> global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Programas</a:t>
            </a:r>
            <a:r>
              <a:rPr lang="en-US" dirty="0" smtClean="0"/>
              <a:t> de </a:t>
            </a:r>
            <a:r>
              <a:rPr lang="en-US" dirty="0" err="1" smtClean="0"/>
              <a:t>empleo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Mínimo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554658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Determinantes</a:t>
            </a:r>
            <a:r>
              <a:rPr lang="en-US" dirty="0" smtClean="0"/>
              <a:t> de </a:t>
            </a:r>
            <a:r>
              <a:rPr lang="en-US" dirty="0" err="1" smtClean="0"/>
              <a:t>Desigualdad</a:t>
            </a:r>
            <a:r>
              <a:rPr lang="en-US" dirty="0" smtClean="0"/>
              <a:t> y </a:t>
            </a:r>
            <a:r>
              <a:rPr lang="en-US" dirty="0" err="1" smtClean="0"/>
              <a:t>Pobreza</a:t>
            </a:r>
            <a:r>
              <a:rPr lang="en-US" dirty="0" smtClean="0"/>
              <a:t>: </a:t>
            </a:r>
            <a:r>
              <a:rPr lang="en-US" dirty="0" err="1" smtClean="0"/>
              <a:t>evidencia</a:t>
            </a:r>
            <a:r>
              <a:rPr lang="en-US" dirty="0" smtClean="0"/>
              <a:t> </a:t>
            </a:r>
            <a:r>
              <a:rPr lang="en-US" dirty="0" err="1" smtClean="0"/>
              <a:t>reciente</a:t>
            </a:r>
            <a:endParaRPr lang="en-US" dirty="0"/>
          </a:p>
        </p:txBody>
      </p:sp>
      <p:sp>
        <p:nvSpPr>
          <p:cNvPr id="4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Ingreso</a:t>
            </a:r>
            <a:r>
              <a:rPr lang="en-US" dirty="0" smtClean="0"/>
              <a:t> </a:t>
            </a:r>
            <a:r>
              <a:rPr lang="en-US" dirty="0" err="1" smtClean="0"/>
              <a:t>Laboral</a:t>
            </a:r>
            <a:r>
              <a:rPr lang="en-US" dirty="0" smtClean="0"/>
              <a:t> (2/3) </a:t>
            </a:r>
          </a:p>
          <a:p>
            <a:pPr lvl="1"/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 Macro (</a:t>
            </a:r>
            <a:r>
              <a:rPr lang="en-US" dirty="0" err="1" smtClean="0"/>
              <a:t>inflación</a:t>
            </a:r>
            <a:r>
              <a:rPr lang="en-US" dirty="0" smtClean="0"/>
              <a:t> </a:t>
            </a:r>
            <a:r>
              <a:rPr lang="en-US" dirty="0" err="1" smtClean="0"/>
              <a:t>baja</a:t>
            </a:r>
            <a:r>
              <a:rPr lang="en-US" dirty="0" smtClean="0"/>
              <a:t>, </a:t>
            </a:r>
            <a:r>
              <a:rPr lang="en-US" dirty="0" err="1" smtClean="0"/>
              <a:t>crecimiento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Salarios</a:t>
            </a:r>
            <a:r>
              <a:rPr lang="en-US" dirty="0" smtClean="0"/>
              <a:t> </a:t>
            </a:r>
            <a:r>
              <a:rPr lang="en-US" dirty="0" err="1" smtClean="0"/>
              <a:t>mínimos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algunos</a:t>
            </a:r>
            <a:r>
              <a:rPr lang="en-US" dirty="0" smtClean="0"/>
              <a:t> </a:t>
            </a:r>
            <a:r>
              <a:rPr lang="en-US" dirty="0" err="1" smtClean="0"/>
              <a:t>países</a:t>
            </a:r>
            <a:endParaRPr lang="en-US" dirty="0" smtClean="0"/>
          </a:p>
          <a:p>
            <a:pPr lvl="1"/>
            <a:r>
              <a:rPr lang="en-US" dirty="0" err="1" smtClean="0"/>
              <a:t>Educación</a:t>
            </a:r>
            <a:r>
              <a:rPr lang="en-US" dirty="0" smtClean="0"/>
              <a:t>, </a:t>
            </a:r>
            <a:r>
              <a:rPr lang="en-US" dirty="0" err="1" smtClean="0"/>
              <a:t>Salud</a:t>
            </a:r>
            <a:endParaRPr lang="en-US" dirty="0" smtClean="0"/>
          </a:p>
          <a:p>
            <a:r>
              <a:rPr lang="en-US" dirty="0" err="1" smtClean="0"/>
              <a:t>Política</a:t>
            </a:r>
            <a:r>
              <a:rPr lang="en-US" dirty="0" smtClean="0"/>
              <a:t> Fiscal (1/3)</a:t>
            </a:r>
          </a:p>
          <a:p>
            <a:pPr marL="0" indent="0">
              <a:buNone/>
            </a:pPr>
            <a:r>
              <a:rPr lang="en-US" dirty="0" smtClean="0"/>
              <a:t>	-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Pensiones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115616" y="5949280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 Shady, 2013 para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reseña</a:t>
            </a:r>
            <a:endParaRPr lang="en-US" dirty="0"/>
          </a:p>
        </p:txBody>
      </p:sp>
      <p:sp>
        <p:nvSpPr>
          <p:cNvPr id="6" name="5 Elipse"/>
          <p:cNvSpPr/>
          <p:nvPr/>
        </p:nvSpPr>
        <p:spPr>
          <a:xfrm>
            <a:off x="3923928" y="2204864"/>
            <a:ext cx="1800200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Elipse"/>
          <p:cNvSpPr/>
          <p:nvPr/>
        </p:nvSpPr>
        <p:spPr>
          <a:xfrm>
            <a:off x="899592" y="2708920"/>
            <a:ext cx="2232248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06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efecto</a:t>
            </a:r>
            <a:r>
              <a:rPr lang="en-US" dirty="0" smtClean="0"/>
              <a:t>, la </a:t>
            </a:r>
            <a:r>
              <a:rPr lang="en-US" dirty="0" err="1" smtClean="0"/>
              <a:t>inflación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dirty="0" err="1" smtClean="0"/>
              <a:t>Es</a:t>
            </a:r>
            <a:r>
              <a:rPr lang="en-US" sz="4400" dirty="0" smtClean="0"/>
              <a:t> mala!!</a:t>
            </a:r>
            <a:endParaRPr lang="en-US" sz="4400" dirty="0"/>
          </a:p>
        </p:txBody>
      </p:sp>
      <p:sp>
        <p:nvSpPr>
          <p:cNvPr id="4" name="3 Flecha abajo"/>
          <p:cNvSpPr/>
          <p:nvPr/>
        </p:nvSpPr>
        <p:spPr>
          <a:xfrm rot="13880034">
            <a:off x="2135316" y="4232676"/>
            <a:ext cx="1008112" cy="1008112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Rectángulo"/>
          <p:cNvSpPr/>
          <p:nvPr/>
        </p:nvSpPr>
        <p:spPr>
          <a:xfrm>
            <a:off x="683568" y="5229200"/>
            <a:ext cx="1296144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Eso</a:t>
            </a:r>
            <a:r>
              <a:rPr lang="en-US" dirty="0" smtClean="0">
                <a:solidFill>
                  <a:srgbClr val="FF0000"/>
                </a:solidFill>
              </a:rPr>
              <a:t> no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dicusión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355976" y="5013176"/>
            <a:ext cx="4536504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La </a:t>
            </a:r>
            <a:r>
              <a:rPr lang="en-US" dirty="0" err="1" smtClean="0">
                <a:solidFill>
                  <a:srgbClr val="FF0000"/>
                </a:solidFill>
              </a:rPr>
              <a:t>pregunta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</a:t>
            </a:r>
            <a:r>
              <a:rPr lang="en-US" dirty="0" smtClean="0">
                <a:solidFill>
                  <a:srgbClr val="FF0000"/>
                </a:solidFill>
              </a:rPr>
              <a:t> un </a:t>
            </a:r>
            <a:r>
              <a:rPr lang="en-US" dirty="0" err="1" smtClean="0">
                <a:solidFill>
                  <a:srgbClr val="FF0000"/>
                </a:solidFill>
              </a:rPr>
              <a:t>incrmento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el </a:t>
            </a:r>
            <a:r>
              <a:rPr lang="en-US" dirty="0" err="1" smtClean="0">
                <a:solidFill>
                  <a:srgbClr val="FF0000"/>
                </a:solidFill>
              </a:rPr>
              <a:t>salario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mínimo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causaría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inflación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significativa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persistente</a:t>
            </a:r>
            <a:r>
              <a:rPr lang="en-US" dirty="0" smtClean="0">
                <a:solidFill>
                  <a:srgbClr val="FF0000"/>
                </a:solidFill>
              </a:rPr>
              <a:t> y </a:t>
            </a:r>
            <a:r>
              <a:rPr lang="en-US" dirty="0" err="1" smtClean="0">
                <a:solidFill>
                  <a:srgbClr val="FF0000"/>
                </a:solidFill>
              </a:rPr>
              <a:t>altera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expectativas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6228184" y="4005064"/>
            <a:ext cx="1080120" cy="864096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4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Reacción</a:t>
            </a:r>
            <a:r>
              <a:rPr lang="en-US" dirty="0" smtClean="0"/>
              <a:t> de las </a:t>
            </a:r>
            <a:r>
              <a:rPr lang="en-US" dirty="0" err="1" smtClean="0"/>
              <a:t>empresas</a:t>
            </a:r>
            <a:r>
              <a:rPr lang="en-US" dirty="0" smtClean="0"/>
              <a:t> de </a:t>
            </a:r>
            <a:r>
              <a:rPr lang="en-US" dirty="0" err="1" smtClean="0"/>
              <a:t>acuerdo</a:t>
            </a:r>
            <a:r>
              <a:rPr lang="en-US" dirty="0" smtClean="0"/>
              <a:t> a BM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Disminuir</a:t>
            </a:r>
            <a:r>
              <a:rPr lang="en-US" dirty="0" smtClean="0"/>
              <a:t> planta </a:t>
            </a:r>
            <a:r>
              <a:rPr lang="en-US" dirty="0" err="1" smtClean="0"/>
              <a:t>laboral</a:t>
            </a:r>
            <a:endParaRPr lang="en-US" dirty="0" smtClean="0"/>
          </a:p>
          <a:p>
            <a:r>
              <a:rPr lang="en-US" dirty="0" err="1" smtClean="0"/>
              <a:t>Informalizar</a:t>
            </a:r>
            <a:r>
              <a:rPr lang="en-US" dirty="0" smtClean="0"/>
              <a:t> </a:t>
            </a:r>
            <a:r>
              <a:rPr lang="en-US" dirty="0" err="1" smtClean="0"/>
              <a:t>trabajadores</a:t>
            </a:r>
            <a:endParaRPr lang="en-US" dirty="0" smtClean="0"/>
          </a:p>
          <a:p>
            <a:r>
              <a:rPr lang="en-US" dirty="0" err="1" smtClean="0"/>
              <a:t>Disminuir</a:t>
            </a:r>
            <a:r>
              <a:rPr lang="en-US" dirty="0" smtClean="0"/>
              <a:t> </a:t>
            </a:r>
            <a:r>
              <a:rPr lang="en-US" dirty="0" err="1" smtClean="0"/>
              <a:t>márgenes</a:t>
            </a:r>
            <a:r>
              <a:rPr lang="en-US" dirty="0" smtClean="0"/>
              <a:t> de </a:t>
            </a:r>
            <a:r>
              <a:rPr lang="en-US" dirty="0" err="1" smtClean="0"/>
              <a:t>utilidad</a:t>
            </a:r>
            <a:endParaRPr lang="en-US" dirty="0" smtClean="0"/>
          </a:p>
          <a:p>
            <a:r>
              <a:rPr lang="en-US" dirty="0" err="1" smtClean="0"/>
              <a:t>Sustitución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tecnología</a:t>
            </a:r>
            <a:r>
              <a:rPr lang="en-US" dirty="0" smtClean="0"/>
              <a:t> (</a:t>
            </a:r>
            <a:r>
              <a:rPr lang="en-US" dirty="0" err="1" smtClean="0"/>
              <a:t>mejoraría</a:t>
            </a:r>
            <a:r>
              <a:rPr lang="en-US" dirty="0" smtClean="0"/>
              <a:t> la </a:t>
            </a:r>
            <a:r>
              <a:rPr lang="en-US" dirty="0" err="1" smtClean="0"/>
              <a:t>innovación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Traslado</a:t>
            </a:r>
            <a:r>
              <a:rPr lang="en-US" dirty="0" smtClean="0"/>
              <a:t> de SM a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precios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76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 embargo,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Estudios</a:t>
            </a:r>
            <a:r>
              <a:rPr lang="en-US" dirty="0" smtClean="0"/>
              <a:t> </a:t>
            </a:r>
          </a:p>
          <a:p>
            <a:pPr marL="893763" indent="-533400"/>
            <a:r>
              <a:rPr lang="en-US" dirty="0"/>
              <a:t>	</a:t>
            </a:r>
            <a:r>
              <a:rPr lang="en-US" dirty="0" err="1" smtClean="0"/>
              <a:t>Incremento</a:t>
            </a:r>
            <a:r>
              <a:rPr lang="en-US" dirty="0" smtClean="0"/>
              <a:t> de </a:t>
            </a:r>
            <a:r>
              <a:rPr lang="en-US" dirty="0" err="1" smtClean="0"/>
              <a:t>productividad</a:t>
            </a:r>
            <a:endParaRPr lang="en-US" dirty="0" smtClean="0"/>
          </a:p>
          <a:p>
            <a:pPr marL="893763" indent="-533400"/>
            <a:r>
              <a:rPr lang="en-US" dirty="0"/>
              <a:t>	</a:t>
            </a:r>
            <a:r>
              <a:rPr lang="en-US" dirty="0" err="1" smtClean="0"/>
              <a:t>Disminución</a:t>
            </a:r>
            <a:r>
              <a:rPr lang="en-US" dirty="0" smtClean="0"/>
              <a:t> de </a:t>
            </a:r>
            <a:r>
              <a:rPr lang="en-US" dirty="0" err="1" smtClean="0"/>
              <a:t>gastos</a:t>
            </a:r>
            <a:r>
              <a:rPr lang="en-US" dirty="0" smtClean="0"/>
              <a:t> de </a:t>
            </a:r>
            <a:r>
              <a:rPr lang="en-US" dirty="0" err="1" smtClean="0"/>
              <a:t>monitoreo</a:t>
            </a:r>
            <a:endParaRPr lang="en-US" dirty="0" smtClean="0"/>
          </a:p>
          <a:p>
            <a:pPr marL="893763" indent="-533400"/>
            <a:r>
              <a:rPr lang="en-US" dirty="0"/>
              <a:t>	</a:t>
            </a:r>
            <a:r>
              <a:rPr lang="en-US" dirty="0" err="1" smtClean="0"/>
              <a:t>Disminución</a:t>
            </a:r>
            <a:r>
              <a:rPr lang="en-US" dirty="0" smtClean="0"/>
              <a:t> de </a:t>
            </a:r>
            <a:r>
              <a:rPr lang="en-US" dirty="0" err="1" smtClean="0"/>
              <a:t>costos</a:t>
            </a:r>
            <a:r>
              <a:rPr lang="en-US" dirty="0" smtClean="0"/>
              <a:t> de </a:t>
            </a:r>
            <a:r>
              <a:rPr lang="en-US" dirty="0" err="1" smtClean="0"/>
              <a:t>búsqueda</a:t>
            </a:r>
            <a:r>
              <a:rPr lang="en-US" dirty="0" smtClean="0"/>
              <a:t> para </a:t>
            </a:r>
            <a:r>
              <a:rPr lang="en-US" dirty="0" err="1" smtClean="0"/>
              <a:t>empleadores</a:t>
            </a:r>
            <a:r>
              <a:rPr lang="en-US" dirty="0" smtClean="0"/>
              <a:t> y </a:t>
            </a:r>
            <a:r>
              <a:rPr lang="en-US" dirty="0" err="1" smtClean="0"/>
              <a:t>empleados</a:t>
            </a:r>
            <a:endParaRPr lang="en-US" dirty="0"/>
          </a:p>
        </p:txBody>
      </p:sp>
      <p:sp>
        <p:nvSpPr>
          <p:cNvPr id="4" name="3 Rectángulo redondeado"/>
          <p:cNvSpPr/>
          <p:nvPr/>
        </p:nvSpPr>
        <p:spPr>
          <a:xfrm>
            <a:off x="1979712" y="4869160"/>
            <a:ext cx="5472608" cy="136815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 smtClean="0">
                <a:solidFill>
                  <a:srgbClr val="FF0000"/>
                </a:solidFill>
              </a:rPr>
              <a:t>Nuevamente</a:t>
            </a:r>
            <a:r>
              <a:rPr lang="en-US" sz="3000" dirty="0" smtClean="0">
                <a:solidFill>
                  <a:srgbClr val="FF0000"/>
                </a:solidFill>
              </a:rPr>
              <a:t>: ¿</a:t>
            </a:r>
            <a:r>
              <a:rPr lang="en-US" sz="3000" dirty="0" err="1" smtClean="0">
                <a:solidFill>
                  <a:srgbClr val="FF0000"/>
                </a:solidFill>
              </a:rPr>
              <a:t>Cuál</a:t>
            </a:r>
            <a:r>
              <a:rPr lang="en-US" sz="3000" dirty="0" smtClean="0">
                <a:solidFill>
                  <a:srgbClr val="FF0000"/>
                </a:solidFill>
              </a:rPr>
              <a:t> o </a:t>
            </a:r>
            <a:r>
              <a:rPr lang="en-US" sz="3000" dirty="0" err="1" smtClean="0">
                <a:solidFill>
                  <a:srgbClr val="FF0000"/>
                </a:solidFill>
              </a:rPr>
              <a:t>cuáles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dominan</a:t>
            </a:r>
            <a:r>
              <a:rPr lang="en-US" sz="3000" dirty="0" smtClean="0">
                <a:solidFill>
                  <a:srgbClr val="FF0000"/>
                </a:solidFill>
              </a:rPr>
              <a:t>?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22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Metodología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 argumenta </a:t>
            </a:r>
            <a:r>
              <a:rPr lang="en-US" dirty="0" err="1" smtClean="0"/>
              <a:t>tres</a:t>
            </a:r>
            <a:r>
              <a:rPr lang="en-US" dirty="0" smtClean="0"/>
              <a:t> </a:t>
            </a:r>
            <a:r>
              <a:rPr lang="en-US" dirty="0" err="1" smtClean="0"/>
              <a:t>efectos</a:t>
            </a:r>
            <a:endParaRPr lang="en-US" dirty="0" smtClean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Efecto</a:t>
            </a:r>
            <a:r>
              <a:rPr lang="en-US" dirty="0" smtClean="0"/>
              <a:t> del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Mínimo</a:t>
            </a:r>
            <a:r>
              <a:rPr lang="en-US" dirty="0" smtClean="0"/>
              <a:t> al </a:t>
            </a:r>
            <a:r>
              <a:rPr lang="en-US" dirty="0" err="1" smtClean="0"/>
              <a:t>Salario</a:t>
            </a:r>
            <a:r>
              <a:rPr lang="en-US" dirty="0" smtClean="0"/>
              <a:t> base de </a:t>
            </a:r>
            <a:r>
              <a:rPr lang="en-US" dirty="0" err="1" smtClean="0"/>
              <a:t>cotización</a:t>
            </a:r>
            <a:r>
              <a:rPr lang="en-US" dirty="0" smtClean="0"/>
              <a:t> del IMSS (</a:t>
            </a:r>
            <a:r>
              <a:rPr lang="en-US" dirty="0" err="1" smtClean="0"/>
              <a:t>Efecto</a:t>
            </a:r>
            <a:r>
              <a:rPr lang="en-US" dirty="0" smtClean="0"/>
              <a:t> Faro)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Efecto</a:t>
            </a:r>
            <a:r>
              <a:rPr lang="en-US" dirty="0" smtClean="0"/>
              <a:t> del SBC a la </a:t>
            </a:r>
            <a:r>
              <a:rPr lang="en-US" dirty="0" err="1" smtClean="0"/>
              <a:t>inflación</a:t>
            </a:r>
            <a:r>
              <a:rPr lang="en-US" dirty="0" smtClean="0"/>
              <a:t> (VAR)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Efecto</a:t>
            </a:r>
            <a:r>
              <a:rPr lang="en-US" dirty="0" smtClean="0"/>
              <a:t> del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Mínimo</a:t>
            </a:r>
            <a:r>
              <a:rPr lang="en-US" dirty="0" smtClean="0"/>
              <a:t> a la </a:t>
            </a:r>
            <a:r>
              <a:rPr lang="en-US" dirty="0" err="1" smtClean="0"/>
              <a:t>Inflación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55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ante 1% </a:t>
            </a:r>
            <a:r>
              <a:rPr lang="en-US" dirty="0" err="1" smtClean="0"/>
              <a:t>incremento</a:t>
            </a:r>
            <a:r>
              <a:rPr lang="en-US" dirty="0" smtClean="0"/>
              <a:t> de SM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SBC </a:t>
            </a:r>
            <a:r>
              <a:rPr lang="en-US" dirty="0" err="1" smtClean="0"/>
              <a:t>aumenta</a:t>
            </a:r>
            <a:r>
              <a:rPr lang="en-US" dirty="0" smtClean="0"/>
              <a:t> 0.85% ante un </a:t>
            </a:r>
            <a:r>
              <a:rPr lang="en-US" dirty="0" err="1" smtClean="0"/>
              <a:t>incremento</a:t>
            </a:r>
            <a:r>
              <a:rPr lang="en-US" dirty="0" smtClean="0"/>
              <a:t> de 1% del SMG</a:t>
            </a:r>
          </a:p>
          <a:p>
            <a:r>
              <a:rPr lang="en-US" dirty="0" smtClean="0"/>
              <a:t>El </a:t>
            </a:r>
            <a:r>
              <a:rPr lang="en-US" dirty="0" err="1" smtClean="0"/>
              <a:t>aumento</a:t>
            </a:r>
            <a:r>
              <a:rPr lang="en-US" dirty="0" smtClean="0"/>
              <a:t> de SBC </a:t>
            </a:r>
            <a:r>
              <a:rPr lang="en-US" dirty="0" err="1" smtClean="0"/>
              <a:t>ocasiona</a:t>
            </a:r>
            <a:r>
              <a:rPr lang="en-US" dirty="0" smtClean="0"/>
              <a:t> un </a:t>
            </a:r>
            <a:r>
              <a:rPr lang="en-US" dirty="0" err="1" smtClean="0"/>
              <a:t>aumento</a:t>
            </a:r>
            <a:r>
              <a:rPr lang="en-US" dirty="0" smtClean="0"/>
              <a:t> de 0.18% primer </a:t>
            </a:r>
            <a:r>
              <a:rPr lang="en-US" dirty="0" err="1" smtClean="0"/>
              <a:t>año</a:t>
            </a:r>
            <a:r>
              <a:rPr lang="en-US" dirty="0" smtClean="0"/>
              <a:t> y 0.2%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año</a:t>
            </a:r>
            <a:endParaRPr lang="en-US" dirty="0" smtClean="0"/>
          </a:p>
          <a:p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, el </a:t>
            </a:r>
            <a:r>
              <a:rPr lang="en-US" dirty="0" err="1" smtClean="0"/>
              <a:t>aumento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/>
              <a:t> </a:t>
            </a:r>
            <a:r>
              <a:rPr lang="en-US" dirty="0" err="1" smtClean="0"/>
              <a:t>inflación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0.15% para el primer </a:t>
            </a:r>
            <a:r>
              <a:rPr lang="en-US" dirty="0" err="1" smtClean="0"/>
              <a:t>año</a:t>
            </a:r>
            <a:r>
              <a:rPr lang="en-US" dirty="0" smtClean="0"/>
              <a:t> y se </a:t>
            </a:r>
            <a:r>
              <a:rPr lang="en-US" dirty="0" err="1" smtClean="0"/>
              <a:t>diluye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del 2do, con un </a:t>
            </a:r>
            <a:r>
              <a:rPr lang="en-US" dirty="0" err="1" smtClean="0"/>
              <a:t>aumento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precios</a:t>
            </a:r>
            <a:r>
              <a:rPr lang="en-US" dirty="0" smtClean="0"/>
              <a:t> de 0.15 y 0.17 para primer y </a:t>
            </a:r>
            <a:r>
              <a:rPr lang="en-US" dirty="0" err="1" smtClean="0"/>
              <a:t>segundo</a:t>
            </a:r>
            <a:r>
              <a:rPr lang="en-US" dirty="0" smtClean="0"/>
              <a:t> </a:t>
            </a:r>
            <a:r>
              <a:rPr lang="en-US" dirty="0" err="1" smtClean="0"/>
              <a:t>año</a:t>
            </a:r>
            <a:r>
              <a:rPr lang="en-US" dirty="0" smtClean="0"/>
              <a:t>, </a:t>
            </a:r>
            <a:r>
              <a:rPr lang="en-US" dirty="0" err="1" smtClean="0"/>
              <a:t>respectivamente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87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189</TotalTime>
  <Words>994</Words>
  <Application>Microsoft Office PowerPoint</Application>
  <PresentationFormat>Presentación en pantalla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Civil</vt:lpstr>
      <vt:lpstr>Comentarios: Salario Mínimo e Inflación (Banco de México)</vt:lpstr>
      <vt:lpstr>Primero: Una Felicitación</vt:lpstr>
      <vt:lpstr>Documento: Entorno</vt:lpstr>
      <vt:lpstr>Determinantes de Desigualdad y Pobreza: evidencia reciente</vt:lpstr>
      <vt:lpstr>En efecto, la inflación</vt:lpstr>
      <vt:lpstr>Reacción de las empresas de acuerdo a BM</vt:lpstr>
      <vt:lpstr>Sin embargo,</vt:lpstr>
      <vt:lpstr>Metodología</vt:lpstr>
      <vt:lpstr>Resultados ante 1% incremento de SM</vt:lpstr>
      <vt:lpstr>Con 21% de aumento para alcanzar la canasta mínima de bienestar</vt:lpstr>
      <vt:lpstr>Comentarios</vt:lpstr>
      <vt:lpstr>Comentarios</vt:lpstr>
      <vt:lpstr>Comentarios</vt:lpstr>
      <vt:lpstr>Reitero felicitación</vt:lpstr>
      <vt:lpstr>Presentación de PowerPoint</vt:lpstr>
    </vt:vector>
  </TitlesOfParts>
  <Company>CIDE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Comentarios: Salario Mínimo e Inflación</dc:title>
  <dc:creator>CIDE</dc:creator>
  <cp:lastModifiedBy>CIDE</cp:lastModifiedBy>
  <cp:revision>16</cp:revision>
  <dcterms:created xsi:type="dcterms:W3CDTF">2016-03-08T14:22:54Z</dcterms:created>
  <dcterms:modified xsi:type="dcterms:W3CDTF">2016-03-10T17:46:46Z</dcterms:modified>
</cp:coreProperties>
</file>